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</p:sldIdLst>
  <p:sldSz cx="18288000" cy="10287000"/>
  <p:notesSz cx="6858000" cy="9144000"/>
  <p:embeddedFontLst>
    <p:embeddedFont>
      <p:font typeface="Inter" panose="020B0604020202020204" charset="0"/>
      <p:regular r:id="rId17"/>
    </p:embeddedFont>
    <p:embeddedFont>
      <p:font typeface="Inter Bold" panose="020B0604020202020204" charset="0"/>
      <p:regular r:id="rId18"/>
    </p:embeddedFont>
    <p:embeddedFont>
      <p:font typeface="Marcellus" panose="020B0604020202020204" charset="0"/>
      <p:regular r:id="rId19"/>
    </p:embeddedFont>
    <p:embeddedFont>
      <p:font typeface="Petrona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90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audio1.wav>
</file>

<file path=ppt/media/audio2.wav>
</file>

<file path=ppt/media/audio3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791D8F-26DC-4B69-A7BF-AF84AE9B45D7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599B9B-D0B5-4268-9B2A-A1AD250457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9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3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audio" Target="../media/audio2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amma.app/?utm_source=made-with-gamm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2.wav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7200900" cy="10287000"/>
            <a:chOff x="0" y="0"/>
            <a:chExt cx="96012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2795736"/>
            <a:ext cx="9445526" cy="3768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Effective Communication in the Workplace: A Case Study on Banking Management System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250">
        <p15:prstTrans prst="curtains"/>
        <p:sndAc>
          <p:stSnd>
            <p:snd r:embed="rId2" name="drumroll.wav"/>
          </p:stSnd>
        </p:sndAc>
      </p:transition>
    </mc:Choice>
    <mc:Fallback xmlns="">
      <p:transition spd="slow">
        <p:fade/>
        <p:sndAc>
          <p:stSnd>
            <p:snd r:embed="rId5" name="drumroll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2743944"/>
            <a:ext cx="5869930" cy="577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Presentation Skills in Action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3780979"/>
            <a:ext cx="4376886" cy="1248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2750" b="1">
                <a:solidFill>
                  <a:srgbClr val="E0D6DE"/>
                </a:solidFill>
                <a:latin typeface="Inter Bold"/>
                <a:ea typeface="Inter Bold"/>
                <a:cs typeface="Inter Bold"/>
                <a:sym typeface="Inter Bold"/>
              </a:rPr>
              <a:t>•Strong presentation = visuals + clarity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70401" y="3809554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Project Examples: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70401" y="4518273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Showcased fraud detection alerts dashboard to bank executives.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070401" y="5978277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Used visual graphs to explain transaction volume analysis.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07367" y="448567"/>
            <a:ext cx="4555480" cy="597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356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Memos &amp; Letters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07367" y="1470869"/>
            <a:ext cx="3475732" cy="294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Memos: Internal Communication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607367" y="1960066"/>
            <a:ext cx="8324999" cy="8324999"/>
            <a:chOff x="0" y="0"/>
            <a:chExt cx="11099998" cy="11099998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11100054" cy="11100054"/>
            </a:xfrm>
            <a:custGeom>
              <a:avLst/>
              <a:gdLst/>
              <a:ahLst/>
              <a:cxnLst/>
              <a:rect l="l" t="t" r="r" b="b"/>
              <a:pathLst>
                <a:path w="11100054" h="11100054">
                  <a:moveTo>
                    <a:pt x="0" y="0"/>
                  </a:moveTo>
                  <a:lnTo>
                    <a:pt x="11100054" y="0"/>
                  </a:lnTo>
                  <a:lnTo>
                    <a:pt x="11100054" y="11100054"/>
                  </a:lnTo>
                  <a:lnTo>
                    <a:pt x="0" y="11100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07367" y="10423029"/>
            <a:ext cx="8324999" cy="334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Memos are used for concise internal communications within an organization.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07367" y="10856714"/>
            <a:ext cx="8324999" cy="334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b="1">
                <a:solidFill>
                  <a:srgbClr val="E0D6DE"/>
                </a:solidFill>
                <a:latin typeface="Inter Bold"/>
                <a:ea typeface="Inter Bold"/>
                <a:cs typeface="Inter Bold"/>
                <a:sym typeface="Inter Bold"/>
              </a:rPr>
              <a:t>Example:</a:t>
            </a:r>
            <a:r>
              <a:rPr lang="en-US" sz="1312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Notifying the team about system downtime scheduled for Saturday.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365159" y="1470869"/>
            <a:ext cx="3480346" cy="294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Letters: External Communication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365159" y="1960066"/>
            <a:ext cx="8324999" cy="8324999"/>
            <a:chOff x="0" y="0"/>
            <a:chExt cx="11099998" cy="11099998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1100054" cy="11100054"/>
            </a:xfrm>
            <a:custGeom>
              <a:avLst/>
              <a:gdLst/>
              <a:ahLst/>
              <a:cxnLst/>
              <a:rect l="l" t="t" r="r" b="b"/>
              <a:pathLst>
                <a:path w="11100054" h="11100054">
                  <a:moveTo>
                    <a:pt x="0" y="0"/>
                  </a:moveTo>
                  <a:lnTo>
                    <a:pt x="11100054" y="0"/>
                  </a:lnTo>
                  <a:lnTo>
                    <a:pt x="11100054" y="11100054"/>
                  </a:lnTo>
                  <a:lnTo>
                    <a:pt x="0" y="11100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365159" y="10423029"/>
            <a:ext cx="8324999" cy="612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Letters are formal documents used for external communication with clients, partners, or other outside entities.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365159" y="11134279"/>
            <a:ext cx="8324999" cy="334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b="1">
                <a:solidFill>
                  <a:srgbClr val="E0D6DE"/>
                </a:solidFill>
                <a:latin typeface="Inter Bold"/>
                <a:ea typeface="Inter Bold"/>
                <a:cs typeface="Inter Bold"/>
                <a:sym typeface="Inter Bold"/>
              </a:rPr>
              <a:t>Example:</a:t>
            </a:r>
            <a:r>
              <a:rPr lang="en-US" sz="1312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Informing clients that a project is on track and expected for delivery in two weeks.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2773859"/>
            <a:ext cx="9190881" cy="97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Tactful Reasoning &amp; Buffer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4317801"/>
            <a:ext cx="4376886" cy="6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2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•Used for sensitive issues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70401" y="4346376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Project Examples: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70401" y="5055096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E0D6DE"/>
                </a:solidFill>
                <a:latin typeface="Inter Bold"/>
                <a:ea typeface="Inter Bold"/>
                <a:cs typeface="Inter Bold"/>
                <a:sym typeface="Inter Bold"/>
              </a:rPr>
              <a:t>Tactful Explanation : </a:t>
            </a: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Delay explained as prioritizing fraud testing for safety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141660"/>
            <a:ext cx="7442746" cy="97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Conclusion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2686645"/>
            <a:ext cx="5198269" cy="3212752"/>
            <a:chOff x="0" y="0"/>
            <a:chExt cx="6931025" cy="4283670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6931025" cy="4283710"/>
            </a:xfrm>
            <a:custGeom>
              <a:avLst/>
              <a:gdLst/>
              <a:ahLst/>
              <a:cxnLst/>
              <a:rect l="l" t="t" r="r" b="b"/>
              <a:pathLst>
                <a:path w="6931025" h="4283710">
                  <a:moveTo>
                    <a:pt x="0" y="0"/>
                  </a:moveTo>
                  <a:lnTo>
                    <a:pt x="6931025" y="0"/>
                  </a:lnTo>
                  <a:lnTo>
                    <a:pt x="6931025" y="4283710"/>
                  </a:lnTo>
                  <a:lnTo>
                    <a:pt x="0" y="42837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66" r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92238" y="6154341"/>
            <a:ext cx="4258866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Teamwork &amp; Client Trust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6732389"/>
            <a:ext cx="5198269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Effective communication fostered strong teamwork and built crucial client trust throughout the project.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544866" y="2686645"/>
            <a:ext cx="5198269" cy="3212752"/>
            <a:chOff x="0" y="0"/>
            <a:chExt cx="6931025" cy="4283670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6931025" cy="4283710"/>
            </a:xfrm>
            <a:custGeom>
              <a:avLst/>
              <a:gdLst/>
              <a:ahLst/>
              <a:cxnLst/>
              <a:rect l="l" t="t" r="r" b="b"/>
              <a:pathLst>
                <a:path w="6931025" h="4283710">
                  <a:moveTo>
                    <a:pt x="0" y="0"/>
                  </a:moveTo>
                  <a:lnTo>
                    <a:pt x="6931025" y="0"/>
                  </a:lnTo>
                  <a:lnTo>
                    <a:pt x="6931025" y="4283710"/>
                  </a:lnTo>
                  <a:lnTo>
                    <a:pt x="0" y="42837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66" r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544866" y="6154341"/>
            <a:ext cx="4427785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Risk Mitigation &amp; Success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44866" y="6732389"/>
            <a:ext cx="5198269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Clear communication was instrumental in avoiding conflicts, reducing potential risks, and ensuring the project's overall success.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2097494" y="2686645"/>
            <a:ext cx="5198269" cy="3212752"/>
            <a:chOff x="0" y="0"/>
            <a:chExt cx="6931025" cy="4283670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6931025" cy="4283710"/>
            </a:xfrm>
            <a:custGeom>
              <a:avLst/>
              <a:gdLst/>
              <a:ahLst/>
              <a:cxnLst/>
              <a:rect l="l" t="t" r="r" b="b"/>
              <a:pathLst>
                <a:path w="6931025" h="4283710">
                  <a:moveTo>
                    <a:pt x="0" y="0"/>
                  </a:moveTo>
                  <a:lnTo>
                    <a:pt x="6931025" y="0"/>
                  </a:lnTo>
                  <a:lnTo>
                    <a:pt x="6931025" y="4283710"/>
                  </a:lnTo>
                  <a:lnTo>
                    <a:pt x="0" y="42837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66" r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2097494" y="6154341"/>
            <a:ext cx="5198269" cy="95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The Right Message at the Right Time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97494" y="7197477"/>
            <a:ext cx="5198269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The key lesson learned is that delivering the right message at the right time is paramount for achieving successful outcomes.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  <p:sndAc>
          <p:stSnd>
            <p:snd r:embed="rId2" name="applause.wav"/>
          </p:stSnd>
        </p:sndAc>
      </p:transition>
    </mc:Choice>
    <mc:Fallback xmlns="">
      <p:transition spd="slow">
        <p:checker/>
        <p:sndAc>
          <p:stSnd>
            <p:snd r:embed="rId7" name="applause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22628" y="2360293"/>
            <a:ext cx="7442746" cy="1410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22"/>
              </a:lnSpc>
            </a:pPr>
            <a:r>
              <a:rPr lang="en-US" sz="9000">
                <a:solidFill>
                  <a:srgbClr val="FF8AAF"/>
                </a:solidFill>
                <a:latin typeface="Marcellus"/>
                <a:ea typeface="Marcellus"/>
                <a:cs typeface="Marcellus"/>
                <a:sym typeface="Marcellus"/>
              </a:rPr>
              <a:t>Q&amp;A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4966544"/>
            <a:ext cx="16303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We have explored the vital role of effective communication in a banking management system. We now welcome any questions or comments you may have.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6192739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Thank you for your time and attention.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  <p:sndAc>
          <p:stSnd>
            <p:snd r:embed="rId2" name="applause.wav"/>
          </p:stSnd>
        </p:sndAc>
      </p:transition>
    </mc:Choice>
    <mc:Fallback xmlns="">
      <p:transition spd="slow">
        <p:fade/>
        <p:sndAc>
          <p:stSnd>
            <p:snd r:embed="rId4" name="applause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2984599"/>
            <a:ext cx="3721299" cy="49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Content: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3714155"/>
            <a:ext cx="9445526" cy="1908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Effective Communication in the Workplace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5961906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 Case Study at FinTech Solutions – Banking Management System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2238" y="6734472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Group Members: Gajanand &amp; Avinash Talreja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litter pattern="hexagon"/>
        <p:sndAc>
          <p:stSnd>
            <p:snd r:embed="rId2" name="chimes.wav"/>
          </p:stSnd>
        </p:sndAc>
      </p:transition>
    </mc:Choice>
    <mc:Fallback xmlns="">
      <p:transition spd="slow">
        <p:fade/>
        <p:sndAc>
          <p:stSnd>
            <p:snd r:embed="rId7" name="chimes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3468886"/>
            <a:ext cx="8879235" cy="577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Introduction to Workplace Communication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73188" y="4594175"/>
            <a:ext cx="5283547" cy="2223790"/>
            <a:chOff x="0" y="0"/>
            <a:chExt cx="7044730" cy="2965053"/>
          </a:xfrm>
        </p:grpSpPr>
        <p:sp>
          <p:nvSpPr>
            <p:cNvPr id="8" name="Freeform 8"/>
            <p:cNvSpPr/>
            <p:nvPr/>
          </p:nvSpPr>
          <p:spPr>
            <a:xfrm>
              <a:off x="25400" y="25400"/>
              <a:ext cx="6994017" cy="2914269"/>
            </a:xfrm>
            <a:custGeom>
              <a:avLst/>
              <a:gdLst/>
              <a:ahLst/>
              <a:cxnLst/>
              <a:rect l="l" t="t" r="r" b="b"/>
              <a:pathLst>
                <a:path w="6994017" h="2914269">
                  <a:moveTo>
                    <a:pt x="0" y="158750"/>
                  </a:moveTo>
                  <a:cubicBezTo>
                    <a:pt x="0" y="71120"/>
                    <a:pt x="71755" y="0"/>
                    <a:pt x="160401" y="0"/>
                  </a:cubicBezTo>
                  <a:lnTo>
                    <a:pt x="6833616" y="0"/>
                  </a:lnTo>
                  <a:cubicBezTo>
                    <a:pt x="6922135" y="0"/>
                    <a:pt x="6994017" y="71120"/>
                    <a:pt x="6994017" y="158750"/>
                  </a:cubicBezTo>
                  <a:lnTo>
                    <a:pt x="6994017" y="2755519"/>
                  </a:lnTo>
                  <a:cubicBezTo>
                    <a:pt x="6994017" y="2843149"/>
                    <a:pt x="6922262" y="2914269"/>
                    <a:pt x="6833616" y="2914269"/>
                  </a:cubicBezTo>
                  <a:lnTo>
                    <a:pt x="160401" y="2914269"/>
                  </a:lnTo>
                  <a:cubicBezTo>
                    <a:pt x="71882" y="2914269"/>
                    <a:pt x="0" y="2843149"/>
                    <a:pt x="0" y="2755519"/>
                  </a:cubicBez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7044817" cy="2965069"/>
            </a:xfrm>
            <a:custGeom>
              <a:avLst/>
              <a:gdLst/>
              <a:ahLst/>
              <a:cxnLst/>
              <a:rect l="l" t="t" r="r" b="b"/>
              <a:pathLst>
                <a:path w="7044817" h="2965069">
                  <a:moveTo>
                    <a:pt x="0" y="184150"/>
                  </a:moveTo>
                  <a:cubicBezTo>
                    <a:pt x="0" y="82169"/>
                    <a:pt x="83439" y="0"/>
                    <a:pt x="185801" y="0"/>
                  </a:cubicBezTo>
                  <a:lnTo>
                    <a:pt x="6859016" y="0"/>
                  </a:lnTo>
                  <a:lnTo>
                    <a:pt x="6859016" y="25400"/>
                  </a:lnTo>
                  <a:lnTo>
                    <a:pt x="6859016" y="0"/>
                  </a:lnTo>
                  <a:cubicBezTo>
                    <a:pt x="6961378" y="0"/>
                    <a:pt x="7044817" y="82169"/>
                    <a:pt x="7044817" y="184150"/>
                  </a:cubicBezTo>
                  <a:lnTo>
                    <a:pt x="7019417" y="184150"/>
                  </a:lnTo>
                  <a:lnTo>
                    <a:pt x="7044817" y="184150"/>
                  </a:lnTo>
                  <a:lnTo>
                    <a:pt x="7044817" y="2780919"/>
                  </a:lnTo>
                  <a:lnTo>
                    <a:pt x="7019417" y="2780919"/>
                  </a:lnTo>
                  <a:lnTo>
                    <a:pt x="7044817" y="2780919"/>
                  </a:lnTo>
                  <a:cubicBezTo>
                    <a:pt x="7044817" y="2882900"/>
                    <a:pt x="6961378" y="2965069"/>
                    <a:pt x="6859016" y="2965069"/>
                  </a:cubicBezTo>
                  <a:lnTo>
                    <a:pt x="6859016" y="2939669"/>
                  </a:lnTo>
                  <a:lnTo>
                    <a:pt x="6859016" y="2965069"/>
                  </a:lnTo>
                  <a:lnTo>
                    <a:pt x="185801" y="2965069"/>
                  </a:lnTo>
                  <a:lnTo>
                    <a:pt x="185801" y="2939669"/>
                  </a:lnTo>
                  <a:lnTo>
                    <a:pt x="185801" y="2965069"/>
                  </a:lnTo>
                  <a:cubicBezTo>
                    <a:pt x="83439" y="2965069"/>
                    <a:pt x="0" y="2882900"/>
                    <a:pt x="0" y="2780919"/>
                  </a:cubicBezTo>
                  <a:lnTo>
                    <a:pt x="0" y="184150"/>
                  </a:lnTo>
                  <a:lnTo>
                    <a:pt x="25400" y="184150"/>
                  </a:lnTo>
                  <a:lnTo>
                    <a:pt x="0" y="184150"/>
                  </a:lnTo>
                  <a:moveTo>
                    <a:pt x="50800" y="184150"/>
                  </a:moveTo>
                  <a:lnTo>
                    <a:pt x="50800" y="2780919"/>
                  </a:lnTo>
                  <a:lnTo>
                    <a:pt x="25400" y="2780919"/>
                  </a:lnTo>
                  <a:lnTo>
                    <a:pt x="50800" y="2780919"/>
                  </a:lnTo>
                  <a:cubicBezTo>
                    <a:pt x="50800" y="2854325"/>
                    <a:pt x="110998" y="2914269"/>
                    <a:pt x="185801" y="2914269"/>
                  </a:cubicBezTo>
                  <a:lnTo>
                    <a:pt x="6859016" y="2914269"/>
                  </a:lnTo>
                  <a:cubicBezTo>
                    <a:pt x="6933819" y="2914269"/>
                    <a:pt x="6994017" y="2854325"/>
                    <a:pt x="6994017" y="2780919"/>
                  </a:cubicBezTo>
                  <a:lnTo>
                    <a:pt x="6994017" y="184150"/>
                  </a:lnTo>
                  <a:cubicBezTo>
                    <a:pt x="6994017" y="110744"/>
                    <a:pt x="6933819" y="50800"/>
                    <a:pt x="6859016" y="50800"/>
                  </a:cubicBezTo>
                  <a:lnTo>
                    <a:pt x="185801" y="50800"/>
                  </a:lnTo>
                  <a:lnTo>
                    <a:pt x="185801" y="25400"/>
                  </a:lnTo>
                  <a:lnTo>
                    <a:pt x="185801" y="50800"/>
                  </a:lnTo>
                  <a:cubicBezTo>
                    <a:pt x="110998" y="50800"/>
                    <a:pt x="50800" y="110744"/>
                    <a:pt x="50800" y="184150"/>
                  </a:cubicBezTo>
                  <a:close/>
                </a:path>
              </a:pathLst>
            </a:custGeom>
            <a:solidFill>
              <a:srgbClr val="48367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4613225"/>
            <a:ext cx="152400" cy="2185690"/>
            <a:chOff x="0" y="0"/>
            <a:chExt cx="203200" cy="2914253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203200" cy="2914269"/>
            </a:xfrm>
            <a:custGeom>
              <a:avLst/>
              <a:gdLst/>
              <a:ahLst/>
              <a:cxnLst/>
              <a:rect l="l" t="t" r="r" b="b"/>
              <a:pathLst>
                <a:path w="203200" h="2914269">
                  <a:moveTo>
                    <a:pt x="0" y="0"/>
                  </a:moveTo>
                  <a:lnTo>
                    <a:pt x="203200" y="0"/>
                  </a:lnTo>
                  <a:lnTo>
                    <a:pt x="203200" y="2914269"/>
                  </a:lnTo>
                  <a:lnTo>
                    <a:pt x="0" y="29142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" r="-10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466255" y="4906267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Definition: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66255" y="5484316"/>
            <a:ext cx="444981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Clear exchange of info between stakeholders.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6502152" y="4594175"/>
            <a:ext cx="5283547" cy="2223790"/>
            <a:chOff x="0" y="0"/>
            <a:chExt cx="7044730" cy="2965053"/>
          </a:xfrm>
        </p:grpSpPr>
        <p:sp>
          <p:nvSpPr>
            <p:cNvPr id="15" name="Freeform 15"/>
            <p:cNvSpPr/>
            <p:nvPr/>
          </p:nvSpPr>
          <p:spPr>
            <a:xfrm>
              <a:off x="25400" y="25400"/>
              <a:ext cx="6994017" cy="2914269"/>
            </a:xfrm>
            <a:custGeom>
              <a:avLst/>
              <a:gdLst/>
              <a:ahLst/>
              <a:cxnLst/>
              <a:rect l="l" t="t" r="r" b="b"/>
              <a:pathLst>
                <a:path w="6994017" h="2914269">
                  <a:moveTo>
                    <a:pt x="0" y="158750"/>
                  </a:moveTo>
                  <a:cubicBezTo>
                    <a:pt x="0" y="71120"/>
                    <a:pt x="71755" y="0"/>
                    <a:pt x="160401" y="0"/>
                  </a:cubicBezTo>
                  <a:lnTo>
                    <a:pt x="6833616" y="0"/>
                  </a:lnTo>
                  <a:cubicBezTo>
                    <a:pt x="6922135" y="0"/>
                    <a:pt x="6994017" y="71120"/>
                    <a:pt x="6994017" y="158750"/>
                  </a:cubicBezTo>
                  <a:lnTo>
                    <a:pt x="6994017" y="2755519"/>
                  </a:lnTo>
                  <a:cubicBezTo>
                    <a:pt x="6994017" y="2843149"/>
                    <a:pt x="6922262" y="2914269"/>
                    <a:pt x="6833616" y="2914269"/>
                  </a:cubicBezTo>
                  <a:lnTo>
                    <a:pt x="160401" y="2914269"/>
                  </a:lnTo>
                  <a:cubicBezTo>
                    <a:pt x="71882" y="2914269"/>
                    <a:pt x="0" y="2843149"/>
                    <a:pt x="0" y="2755519"/>
                  </a:cubicBez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0" y="0"/>
              <a:ext cx="7044817" cy="2965069"/>
            </a:xfrm>
            <a:custGeom>
              <a:avLst/>
              <a:gdLst/>
              <a:ahLst/>
              <a:cxnLst/>
              <a:rect l="l" t="t" r="r" b="b"/>
              <a:pathLst>
                <a:path w="7044817" h="2965069">
                  <a:moveTo>
                    <a:pt x="0" y="184150"/>
                  </a:moveTo>
                  <a:cubicBezTo>
                    <a:pt x="0" y="82169"/>
                    <a:pt x="83439" y="0"/>
                    <a:pt x="185801" y="0"/>
                  </a:cubicBezTo>
                  <a:lnTo>
                    <a:pt x="6859016" y="0"/>
                  </a:lnTo>
                  <a:lnTo>
                    <a:pt x="6859016" y="25400"/>
                  </a:lnTo>
                  <a:lnTo>
                    <a:pt x="6859016" y="0"/>
                  </a:lnTo>
                  <a:cubicBezTo>
                    <a:pt x="6961378" y="0"/>
                    <a:pt x="7044817" y="82169"/>
                    <a:pt x="7044817" y="184150"/>
                  </a:cubicBezTo>
                  <a:lnTo>
                    <a:pt x="7019417" y="184150"/>
                  </a:lnTo>
                  <a:lnTo>
                    <a:pt x="7044817" y="184150"/>
                  </a:lnTo>
                  <a:lnTo>
                    <a:pt x="7044817" y="2780919"/>
                  </a:lnTo>
                  <a:lnTo>
                    <a:pt x="7019417" y="2780919"/>
                  </a:lnTo>
                  <a:lnTo>
                    <a:pt x="7044817" y="2780919"/>
                  </a:lnTo>
                  <a:cubicBezTo>
                    <a:pt x="7044817" y="2882900"/>
                    <a:pt x="6961378" y="2965069"/>
                    <a:pt x="6859016" y="2965069"/>
                  </a:cubicBezTo>
                  <a:lnTo>
                    <a:pt x="6859016" y="2939669"/>
                  </a:lnTo>
                  <a:lnTo>
                    <a:pt x="6859016" y="2965069"/>
                  </a:lnTo>
                  <a:lnTo>
                    <a:pt x="185801" y="2965069"/>
                  </a:lnTo>
                  <a:lnTo>
                    <a:pt x="185801" y="2939669"/>
                  </a:lnTo>
                  <a:lnTo>
                    <a:pt x="185801" y="2965069"/>
                  </a:lnTo>
                  <a:cubicBezTo>
                    <a:pt x="83439" y="2965069"/>
                    <a:pt x="0" y="2882900"/>
                    <a:pt x="0" y="2780919"/>
                  </a:cubicBezTo>
                  <a:lnTo>
                    <a:pt x="0" y="184150"/>
                  </a:lnTo>
                  <a:lnTo>
                    <a:pt x="25400" y="184150"/>
                  </a:lnTo>
                  <a:lnTo>
                    <a:pt x="0" y="184150"/>
                  </a:lnTo>
                  <a:moveTo>
                    <a:pt x="50800" y="184150"/>
                  </a:moveTo>
                  <a:lnTo>
                    <a:pt x="50800" y="2780919"/>
                  </a:lnTo>
                  <a:lnTo>
                    <a:pt x="25400" y="2780919"/>
                  </a:lnTo>
                  <a:lnTo>
                    <a:pt x="50800" y="2780919"/>
                  </a:lnTo>
                  <a:cubicBezTo>
                    <a:pt x="50800" y="2854325"/>
                    <a:pt x="110998" y="2914269"/>
                    <a:pt x="185801" y="2914269"/>
                  </a:cubicBezTo>
                  <a:lnTo>
                    <a:pt x="6859016" y="2914269"/>
                  </a:lnTo>
                  <a:cubicBezTo>
                    <a:pt x="6933819" y="2914269"/>
                    <a:pt x="6994017" y="2854325"/>
                    <a:pt x="6994017" y="2780919"/>
                  </a:cubicBezTo>
                  <a:lnTo>
                    <a:pt x="6994017" y="184150"/>
                  </a:lnTo>
                  <a:cubicBezTo>
                    <a:pt x="6994017" y="110744"/>
                    <a:pt x="6933819" y="50800"/>
                    <a:pt x="6859016" y="50800"/>
                  </a:cubicBezTo>
                  <a:lnTo>
                    <a:pt x="185801" y="50800"/>
                  </a:lnTo>
                  <a:lnTo>
                    <a:pt x="185801" y="25400"/>
                  </a:lnTo>
                  <a:lnTo>
                    <a:pt x="185801" y="50800"/>
                  </a:lnTo>
                  <a:cubicBezTo>
                    <a:pt x="110998" y="50800"/>
                    <a:pt x="50800" y="110744"/>
                    <a:pt x="50800" y="184150"/>
                  </a:cubicBezTo>
                  <a:close/>
                </a:path>
              </a:pathLst>
            </a:custGeom>
            <a:solidFill>
              <a:srgbClr val="48367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521202" y="4613225"/>
            <a:ext cx="152400" cy="2185690"/>
            <a:chOff x="0" y="0"/>
            <a:chExt cx="203200" cy="2914253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203200" cy="2914269"/>
            </a:xfrm>
            <a:custGeom>
              <a:avLst/>
              <a:gdLst/>
              <a:ahLst/>
              <a:cxnLst/>
              <a:rect l="l" t="t" r="r" b="b"/>
              <a:pathLst>
                <a:path w="203200" h="2914269">
                  <a:moveTo>
                    <a:pt x="0" y="0"/>
                  </a:moveTo>
                  <a:lnTo>
                    <a:pt x="203200" y="0"/>
                  </a:lnTo>
                  <a:lnTo>
                    <a:pt x="203200" y="2914269"/>
                  </a:lnTo>
                  <a:lnTo>
                    <a:pt x="0" y="29142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" r="-10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6995220" y="4906267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Importance: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995220" y="5484316"/>
            <a:ext cx="444981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Ensures teamwork, builds trust, reduces errors.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2031116" y="4594175"/>
            <a:ext cx="5283547" cy="2223790"/>
            <a:chOff x="0" y="0"/>
            <a:chExt cx="7044730" cy="2965053"/>
          </a:xfrm>
        </p:grpSpPr>
        <p:sp>
          <p:nvSpPr>
            <p:cNvPr id="22" name="Freeform 22"/>
            <p:cNvSpPr/>
            <p:nvPr/>
          </p:nvSpPr>
          <p:spPr>
            <a:xfrm>
              <a:off x="25400" y="25400"/>
              <a:ext cx="6994017" cy="2914269"/>
            </a:xfrm>
            <a:custGeom>
              <a:avLst/>
              <a:gdLst/>
              <a:ahLst/>
              <a:cxnLst/>
              <a:rect l="l" t="t" r="r" b="b"/>
              <a:pathLst>
                <a:path w="6994017" h="2914269">
                  <a:moveTo>
                    <a:pt x="0" y="158750"/>
                  </a:moveTo>
                  <a:cubicBezTo>
                    <a:pt x="0" y="71120"/>
                    <a:pt x="71755" y="0"/>
                    <a:pt x="160401" y="0"/>
                  </a:cubicBezTo>
                  <a:lnTo>
                    <a:pt x="6833616" y="0"/>
                  </a:lnTo>
                  <a:cubicBezTo>
                    <a:pt x="6922135" y="0"/>
                    <a:pt x="6994017" y="71120"/>
                    <a:pt x="6994017" y="158750"/>
                  </a:cubicBezTo>
                  <a:lnTo>
                    <a:pt x="6994017" y="2755519"/>
                  </a:lnTo>
                  <a:cubicBezTo>
                    <a:pt x="6994017" y="2843149"/>
                    <a:pt x="6922262" y="2914269"/>
                    <a:pt x="6833616" y="2914269"/>
                  </a:cubicBezTo>
                  <a:lnTo>
                    <a:pt x="160401" y="2914269"/>
                  </a:lnTo>
                  <a:cubicBezTo>
                    <a:pt x="71882" y="2914269"/>
                    <a:pt x="0" y="2843149"/>
                    <a:pt x="0" y="2755519"/>
                  </a:cubicBez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0" y="0"/>
              <a:ext cx="7044817" cy="2965069"/>
            </a:xfrm>
            <a:custGeom>
              <a:avLst/>
              <a:gdLst/>
              <a:ahLst/>
              <a:cxnLst/>
              <a:rect l="l" t="t" r="r" b="b"/>
              <a:pathLst>
                <a:path w="7044817" h="2965069">
                  <a:moveTo>
                    <a:pt x="0" y="184150"/>
                  </a:moveTo>
                  <a:cubicBezTo>
                    <a:pt x="0" y="82169"/>
                    <a:pt x="83439" y="0"/>
                    <a:pt x="185801" y="0"/>
                  </a:cubicBezTo>
                  <a:lnTo>
                    <a:pt x="6859016" y="0"/>
                  </a:lnTo>
                  <a:lnTo>
                    <a:pt x="6859016" y="25400"/>
                  </a:lnTo>
                  <a:lnTo>
                    <a:pt x="6859016" y="0"/>
                  </a:lnTo>
                  <a:cubicBezTo>
                    <a:pt x="6961378" y="0"/>
                    <a:pt x="7044817" y="82169"/>
                    <a:pt x="7044817" y="184150"/>
                  </a:cubicBezTo>
                  <a:lnTo>
                    <a:pt x="7019417" y="184150"/>
                  </a:lnTo>
                  <a:lnTo>
                    <a:pt x="7044817" y="184150"/>
                  </a:lnTo>
                  <a:lnTo>
                    <a:pt x="7044817" y="2780919"/>
                  </a:lnTo>
                  <a:lnTo>
                    <a:pt x="7019417" y="2780919"/>
                  </a:lnTo>
                  <a:lnTo>
                    <a:pt x="7044817" y="2780919"/>
                  </a:lnTo>
                  <a:cubicBezTo>
                    <a:pt x="7044817" y="2882900"/>
                    <a:pt x="6961378" y="2965069"/>
                    <a:pt x="6859016" y="2965069"/>
                  </a:cubicBezTo>
                  <a:lnTo>
                    <a:pt x="6859016" y="2939669"/>
                  </a:lnTo>
                  <a:lnTo>
                    <a:pt x="6859016" y="2965069"/>
                  </a:lnTo>
                  <a:lnTo>
                    <a:pt x="185801" y="2965069"/>
                  </a:lnTo>
                  <a:lnTo>
                    <a:pt x="185801" y="2939669"/>
                  </a:lnTo>
                  <a:lnTo>
                    <a:pt x="185801" y="2965069"/>
                  </a:lnTo>
                  <a:cubicBezTo>
                    <a:pt x="83439" y="2965069"/>
                    <a:pt x="0" y="2882900"/>
                    <a:pt x="0" y="2780919"/>
                  </a:cubicBezTo>
                  <a:lnTo>
                    <a:pt x="0" y="184150"/>
                  </a:lnTo>
                  <a:lnTo>
                    <a:pt x="25400" y="184150"/>
                  </a:lnTo>
                  <a:lnTo>
                    <a:pt x="0" y="184150"/>
                  </a:lnTo>
                  <a:moveTo>
                    <a:pt x="50800" y="184150"/>
                  </a:moveTo>
                  <a:lnTo>
                    <a:pt x="50800" y="2780919"/>
                  </a:lnTo>
                  <a:lnTo>
                    <a:pt x="25400" y="2780919"/>
                  </a:lnTo>
                  <a:lnTo>
                    <a:pt x="50800" y="2780919"/>
                  </a:lnTo>
                  <a:cubicBezTo>
                    <a:pt x="50800" y="2854325"/>
                    <a:pt x="110998" y="2914269"/>
                    <a:pt x="185801" y="2914269"/>
                  </a:cubicBezTo>
                  <a:lnTo>
                    <a:pt x="6859016" y="2914269"/>
                  </a:lnTo>
                  <a:cubicBezTo>
                    <a:pt x="6933819" y="2914269"/>
                    <a:pt x="6994017" y="2854325"/>
                    <a:pt x="6994017" y="2780919"/>
                  </a:cubicBezTo>
                  <a:lnTo>
                    <a:pt x="6994017" y="184150"/>
                  </a:lnTo>
                  <a:cubicBezTo>
                    <a:pt x="6994017" y="110744"/>
                    <a:pt x="6933819" y="50800"/>
                    <a:pt x="6859016" y="50800"/>
                  </a:cubicBezTo>
                  <a:lnTo>
                    <a:pt x="185801" y="50800"/>
                  </a:lnTo>
                  <a:lnTo>
                    <a:pt x="185801" y="25400"/>
                  </a:lnTo>
                  <a:lnTo>
                    <a:pt x="185801" y="50800"/>
                  </a:lnTo>
                  <a:cubicBezTo>
                    <a:pt x="110998" y="50800"/>
                    <a:pt x="50800" y="110744"/>
                    <a:pt x="50800" y="184150"/>
                  </a:cubicBezTo>
                  <a:close/>
                </a:path>
              </a:pathLst>
            </a:custGeom>
            <a:solidFill>
              <a:srgbClr val="48367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050166" y="4613225"/>
            <a:ext cx="152400" cy="2185690"/>
            <a:chOff x="0" y="0"/>
            <a:chExt cx="203200" cy="2914253"/>
          </a:xfrm>
        </p:grpSpPr>
        <p:sp>
          <p:nvSpPr>
            <p:cNvPr id="25" name="Freeform 25" descr="preencoded.png"/>
            <p:cNvSpPr/>
            <p:nvPr/>
          </p:nvSpPr>
          <p:spPr>
            <a:xfrm>
              <a:off x="0" y="0"/>
              <a:ext cx="203200" cy="2914269"/>
            </a:xfrm>
            <a:custGeom>
              <a:avLst/>
              <a:gdLst/>
              <a:ahLst/>
              <a:cxnLst/>
              <a:rect l="l" t="t" r="r" b="b"/>
              <a:pathLst>
                <a:path w="203200" h="2914269">
                  <a:moveTo>
                    <a:pt x="0" y="0"/>
                  </a:moveTo>
                  <a:lnTo>
                    <a:pt x="203200" y="0"/>
                  </a:lnTo>
                  <a:lnTo>
                    <a:pt x="203200" y="2914269"/>
                  </a:lnTo>
                  <a:lnTo>
                    <a:pt x="0" y="29142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" r="-10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2524185" y="4906267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In Banking Project: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524185" y="5484316"/>
            <a:ext cx="444981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Emails, client meetings, dashboards, chat updates.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  <p:sndAc>
          <p:stSnd>
            <p:snd r:embed="rId2" name="chimes.wav"/>
          </p:stSnd>
        </p:sndAc>
      </p:transition>
    </mc:Choice>
    <mc:Fallback xmlns="">
      <p:transition spd="slow">
        <p:fade/>
        <p:sndAc>
          <p:stSnd>
            <p:snd r:embed="rId5" name="chimes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7200900" cy="10287000"/>
            <a:chOff x="0" y="0"/>
            <a:chExt cx="96012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2743944"/>
            <a:ext cx="5374332" cy="577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Positive Routine Messages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3809554"/>
            <a:ext cx="437688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>
                <a:solidFill>
                  <a:srgbClr val="E0D6DE"/>
                </a:solidFill>
                <a:latin typeface="Inter Bold"/>
                <a:ea typeface="Inter Bold"/>
                <a:cs typeface="Inter Bold"/>
                <a:sym typeface="Inter Bold"/>
              </a:rPr>
              <a:t>•</a:t>
            </a:r>
            <a:r>
              <a:rPr lang="en-US" sz="218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Maintain goodwill &amp; share achievements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28401" y="3809554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Project Examples: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28401" y="4518273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Email congratulating dev team after successful online account opening module.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28401" y="5978277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Message to QA team for bug-free ATM cash withdrawal simulation.</a:t>
            </a:r>
          </a:p>
        </p:txBody>
      </p:sp>
    </p:spTree>
  </p:cSld>
  <p:clrMapOvr>
    <a:masterClrMapping/>
  </p:clrMapOvr>
  <p:transition spd="slow">
    <p:wheel spokes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7200900" cy="10287000"/>
            <a:chOff x="0" y="0"/>
            <a:chExt cx="96012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2743944"/>
            <a:ext cx="5542210" cy="577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Routine Requests &amp; Claims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3809554"/>
            <a:ext cx="437688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Routine Requests = need info/resources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50237" y="4971901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Claims = request correction.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28401" y="3809554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Project Examples: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28401" y="4518273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Request to IT for secure server access for database testing.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928401" y="5978277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Claim to vendor: ATM simulator delivered late, request for extension.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3032224"/>
            <a:ext cx="7888486" cy="577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Negative Messages &amp; Buffer Technique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4176564"/>
            <a:ext cx="708720" cy="708720"/>
            <a:chOff x="0" y="0"/>
            <a:chExt cx="944960" cy="944960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4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92238" y="5211067"/>
            <a:ext cx="4330750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Delivering Negative News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5789116"/>
            <a:ext cx="7974509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Address project delays or issues directly, while using a buffer to soften the initial impact and preserve goodwill.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321105" y="4176564"/>
            <a:ext cx="708720" cy="708720"/>
            <a:chOff x="0" y="0"/>
            <a:chExt cx="944960" cy="944960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4" b="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321105" y="5211067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Applying the Buffer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21105" y="5789116"/>
            <a:ext cx="7974658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>
                <a:solidFill>
                  <a:srgbClr val="E0D6DE"/>
                </a:solidFill>
                <a:latin typeface="Inter Bold"/>
                <a:ea typeface="Inter Bold"/>
                <a:cs typeface="Inter Bold"/>
                <a:sym typeface="Inter Bold"/>
              </a:rPr>
              <a:t>Project Example:</a:t>
            </a: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A delay in loan approval integration. The buffer email states: “Security is our top priority, so extra time is needed to verify loan data encryption.”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7200900" cy="10287000"/>
            <a:chOff x="0" y="0"/>
            <a:chExt cx="96012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2517130"/>
            <a:ext cx="7878216" cy="577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Cover Letters, Resumes &amp; Interviewing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3582740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Used to hire team members.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28401" y="3582740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Project Examples: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28401" y="4291459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Recruited a cybersecurity intern to handle fraud detection.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28401" y="5751462"/>
            <a:ext cx="4376886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Interview Question: “How would you secure customer login data in online banking?”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2970759"/>
            <a:ext cx="4465587" cy="577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Informal Reports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4007792"/>
            <a:ext cx="4376886" cy="1248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2750" b="1">
                <a:solidFill>
                  <a:srgbClr val="E0D6DE"/>
                </a:solidFill>
                <a:latin typeface="Inter Bold"/>
                <a:ea typeface="Inter Bold"/>
                <a:cs typeface="Inter Bold"/>
                <a:sym typeface="Inter Bold"/>
              </a:rPr>
              <a:t>•Quick updates for internal tracking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70401" y="4036367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Project Examples: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70401" y="4745087"/>
            <a:ext cx="437688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Slack update: “Card blocking module is now working.”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070401" y="5751462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Email: “This week: completed KYC verification workflow.”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2970759"/>
            <a:ext cx="5746700" cy="577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Meeting Agendas &amp; Minutes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4036367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Agenda: Plan ahead.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4745087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Minutes: Record outcomes.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70401" y="4036367"/>
            <a:ext cx="4376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Project Examples: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070401" y="4745087"/>
            <a:ext cx="437688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Agenda: Discuss loan interest calculation logic.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070401" y="5751462"/>
            <a:ext cx="437688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Minutes: Finalized formula and assigned coding task to Ali.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556</Words>
  <Application>Microsoft Office PowerPoint</Application>
  <PresentationFormat>Custom</PresentationFormat>
  <Paragraphs>70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Calibri</vt:lpstr>
      <vt:lpstr>Arial</vt:lpstr>
      <vt:lpstr>Petrona</vt:lpstr>
      <vt:lpstr>Aptos</vt:lpstr>
      <vt:lpstr>Inter Bold</vt:lpstr>
      <vt:lpstr>Marcellus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Avinash Talreja</dc:creator>
  <cp:lastModifiedBy>Avinash Talreja</cp:lastModifiedBy>
  <cp:revision>9</cp:revision>
  <dcterms:created xsi:type="dcterms:W3CDTF">2006-08-16T00:00:00Z</dcterms:created>
  <dcterms:modified xsi:type="dcterms:W3CDTF">2025-09-07T03:05:13Z</dcterms:modified>
  <dc:identifier>DAGyHvUD4Mk</dc:identifier>
</cp:coreProperties>
</file>

<file path=docProps/thumbnail.jpeg>
</file>